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256" r:id="rId2"/>
    <p:sldId id="267" r:id="rId3"/>
    <p:sldId id="266" r:id="rId4"/>
    <p:sldId id="261" r:id="rId5"/>
    <p:sldId id="263" r:id="rId6"/>
    <p:sldId id="265" r:id="rId7"/>
    <p:sldId id="262" r:id="rId8"/>
    <p:sldId id="264" r:id="rId9"/>
    <p:sldId id="268" r:id="rId10"/>
    <p:sldId id="271" r:id="rId11"/>
    <p:sldId id="269" r:id="rId12"/>
    <p:sldId id="270" r:id="rId13"/>
    <p:sldId id="260" r:id="rId14"/>
    <p:sldId id="257" r:id="rId15"/>
    <p:sldId id="258" r:id="rId1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p:scale>
          <a:sx n="50" d="100"/>
          <a:sy n="50" d="100"/>
        </p:scale>
        <p:origin x="1934" y="8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F5FB12-1CB1-4CC9-A02E-D2467DD86196}" type="datetimeFigureOut">
              <a:rPr lang="zh-TW" altLang="en-US" smtClean="0"/>
              <a:t>2018/1/2</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E4C08-5308-48DD-BB64-11AE78B9C37C}" type="slidenum">
              <a:rPr lang="zh-TW" altLang="en-US" smtClean="0"/>
              <a:t>‹#›</a:t>
            </a:fld>
            <a:endParaRPr lang="zh-TW" altLang="en-US"/>
          </a:p>
        </p:txBody>
      </p:sp>
    </p:spTree>
    <p:extLst>
      <p:ext uri="{BB962C8B-B14F-4D97-AF65-F5344CB8AC3E}">
        <p14:creationId xmlns:p14="http://schemas.microsoft.com/office/powerpoint/2010/main" val="3928674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zh-TW"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CFB9B6B0-D8FB-470F-B5D9-29D162644A01}" type="slidenum">
              <a:rPr lang="zh-TW" altLang="en-US" smtClean="0"/>
              <a:t>‹#›</a:t>
            </a:fld>
            <a:endParaRPr lang="zh-TW"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33078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1964162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121263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3796644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zh-TW"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CFB9B6B0-D8FB-470F-B5D9-29D162644A01}" type="slidenum">
              <a:rPr lang="zh-TW" altLang="en-US" smtClean="0"/>
              <a:t>‹#›</a:t>
            </a:fld>
            <a:endParaRPr lang="zh-TW"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62115693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1674351189"/>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Content Placeholder 3"/>
          <p:cNvSpPr>
            <a:spLocks noGrp="1"/>
          </p:cNvSpPr>
          <p:nvPr>
            <p:ph sz="half" idx="2"/>
          </p:nvPr>
        </p:nvSpPr>
        <p:spPr>
          <a:xfrm>
            <a:off x="1257300" y="2909102"/>
            <a:ext cx="4800600" cy="299639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Content Placeholder 5"/>
          <p:cNvSpPr>
            <a:spLocks noGrp="1"/>
          </p:cNvSpPr>
          <p:nvPr>
            <p:ph sz="quarter" idx="4"/>
          </p:nvPr>
        </p:nvSpPr>
        <p:spPr>
          <a:xfrm>
            <a:off x="6633864" y="2909102"/>
            <a:ext cx="4800600" cy="299639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3469276580"/>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1662065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38B632-2BAC-41C0-953B-1D2B2546B05C}" type="datetimeFigureOut">
              <a:rPr lang="zh-TW" altLang="en-US" smtClean="0"/>
              <a:t>2018/1/2</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406072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zh-TW" altLang="en-US" smtClean="0"/>
              <a:t>按一下以編輯母片標題樣式</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a:xfrm>
            <a:off x="765051" y="6375679"/>
            <a:ext cx="1233355" cy="348462"/>
          </a:xfrm>
        </p:spPr>
        <p:txBody>
          <a:bodyPr/>
          <a:lstStyle/>
          <a:p>
            <a:fld id="{4D38B632-2BAC-41C0-953B-1D2B2546B05C}" type="datetimeFigureOut">
              <a:rPr lang="zh-TW" altLang="en-US" smtClean="0"/>
              <a:t>2018/1/2</a:t>
            </a:fld>
            <a:endParaRPr lang="zh-TW" altLang="en-US"/>
          </a:p>
        </p:txBody>
      </p:sp>
      <p:sp>
        <p:nvSpPr>
          <p:cNvPr id="6" name="Footer Placeholder 5"/>
          <p:cNvSpPr>
            <a:spLocks noGrp="1"/>
          </p:cNvSpPr>
          <p:nvPr>
            <p:ph type="ftr" sz="quarter" idx="11"/>
          </p:nvPr>
        </p:nvSpPr>
        <p:spPr>
          <a:xfrm>
            <a:off x="2103620" y="6375679"/>
            <a:ext cx="3482179" cy="345796"/>
          </a:xfrm>
        </p:spPr>
        <p:txBody>
          <a:bodyPr/>
          <a:lstStyle/>
          <a:p>
            <a:endParaRPr lang="zh-TW" altLang="en-US"/>
          </a:p>
        </p:txBody>
      </p:sp>
      <p:sp>
        <p:nvSpPr>
          <p:cNvPr id="7" name="Slide Number Placeholder 6"/>
          <p:cNvSpPr>
            <a:spLocks noGrp="1"/>
          </p:cNvSpPr>
          <p:nvPr>
            <p:ph type="sldNum" sz="quarter" idx="12"/>
          </p:nvPr>
        </p:nvSpPr>
        <p:spPr>
          <a:xfrm>
            <a:off x="5691014" y="6375679"/>
            <a:ext cx="1232456" cy="345796"/>
          </a:xfrm>
        </p:spPr>
        <p:txBody>
          <a:bodyPr/>
          <a:lstStyle/>
          <a:p>
            <a:fld id="{CFB9B6B0-D8FB-470F-B5D9-29D162644A01}" type="slidenum">
              <a:rPr lang="zh-TW" altLang="en-US" smtClean="0"/>
              <a:t>‹#›</a:t>
            </a:fld>
            <a:endParaRPr lang="zh-TW"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94396264"/>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按一下圖示以新增圖片</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zh-TW" altLang="en-US" smtClean="0"/>
              <a:t>按一下以編輯母片標題樣式</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a:xfrm>
            <a:off x="765950" y="6375679"/>
            <a:ext cx="1232456" cy="348462"/>
          </a:xfrm>
        </p:spPr>
        <p:txBody>
          <a:bodyPr/>
          <a:lstStyle/>
          <a:p>
            <a:fld id="{4D38B632-2BAC-41C0-953B-1D2B2546B05C}" type="datetimeFigureOut">
              <a:rPr lang="zh-TW" altLang="en-US" smtClean="0"/>
              <a:t>2018/1/2</a:t>
            </a:fld>
            <a:endParaRPr lang="zh-TW" altLang="en-US"/>
          </a:p>
        </p:txBody>
      </p:sp>
      <p:sp>
        <p:nvSpPr>
          <p:cNvPr id="6" name="Footer Placeholder 5"/>
          <p:cNvSpPr>
            <a:spLocks noGrp="1"/>
          </p:cNvSpPr>
          <p:nvPr>
            <p:ph type="ftr" sz="quarter" idx="11"/>
          </p:nvPr>
        </p:nvSpPr>
        <p:spPr>
          <a:xfrm>
            <a:off x="2103621" y="6375679"/>
            <a:ext cx="3482178" cy="345796"/>
          </a:xfrm>
        </p:spPr>
        <p:txBody>
          <a:bodyPr/>
          <a:lstStyle/>
          <a:p>
            <a:endParaRPr lang="zh-TW" altLang="en-US"/>
          </a:p>
        </p:txBody>
      </p:sp>
      <p:sp>
        <p:nvSpPr>
          <p:cNvPr id="7" name="Slide Number Placeholder 6"/>
          <p:cNvSpPr>
            <a:spLocks noGrp="1"/>
          </p:cNvSpPr>
          <p:nvPr>
            <p:ph type="sldNum" sz="quarter" idx="12"/>
          </p:nvPr>
        </p:nvSpPr>
        <p:spPr>
          <a:xfrm>
            <a:off x="5687568" y="6375679"/>
            <a:ext cx="1234440" cy="345796"/>
          </a:xfrm>
        </p:spPr>
        <p:txBody>
          <a:bodyPr/>
          <a:lstStyle/>
          <a:p>
            <a:fld id="{CFB9B6B0-D8FB-470F-B5D9-29D162644A01}" type="slidenum">
              <a:rPr lang="zh-TW" altLang="en-US" smtClean="0"/>
              <a:t>‹#›</a:t>
            </a:fld>
            <a:endParaRPr lang="zh-TW" altLang="en-US"/>
          </a:p>
        </p:txBody>
      </p:sp>
    </p:spTree>
    <p:extLst>
      <p:ext uri="{BB962C8B-B14F-4D97-AF65-F5344CB8AC3E}">
        <p14:creationId xmlns:p14="http://schemas.microsoft.com/office/powerpoint/2010/main" val="3144580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4D38B632-2BAC-41C0-953B-1D2B2546B05C}" type="datetimeFigureOut">
              <a:rPr lang="zh-TW" altLang="en-US" smtClean="0"/>
              <a:t>2018/1/2</a:t>
            </a:fld>
            <a:endParaRPr lang="zh-TW"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zh-TW"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CFB9B6B0-D8FB-470F-B5D9-29D162644A01}" type="slidenum">
              <a:rPr lang="zh-TW" altLang="en-US" smtClean="0"/>
              <a:t>‹#›</a:t>
            </a:fld>
            <a:endParaRPr lang="zh-TW"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989949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4.xml"/><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3" Type="http://schemas.openxmlformats.org/officeDocument/2006/relationships/hyperlink" Target="https://scitechvista.nat.gov.tw/context/file/pdf/89a2f1d4e6855cb4e09ff5f3bc938dc96ca03240c0011c0a8e87592f8db1f017.htm" TargetMode="External"/><Relationship Id="rId2" Type="http://schemas.openxmlformats.org/officeDocument/2006/relationships/hyperlink" Target="https://zh.wikipedia.org/wiki/%E9%99%80%E8%9E%BA%E5%84%80" TargetMode="External"/><Relationship Id="rId1" Type="http://schemas.openxmlformats.org/officeDocument/2006/relationships/slideLayout" Target="../slideLayouts/slideLayout2.xml"/><Relationship Id="rId5" Type="http://schemas.openxmlformats.org/officeDocument/2006/relationships/hyperlink" Target="https://www.real-world-physics-problems.com/gyroscope-physics.html" TargetMode="External"/><Relationship Id="rId4" Type="http://schemas.openxmlformats.org/officeDocument/2006/relationships/hyperlink" Target="https://science.howstuffworks.com/gyroscope.ht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078522" y="1230272"/>
            <a:ext cx="10318418" cy="4394988"/>
          </a:xfrm>
        </p:spPr>
        <p:txBody>
          <a:bodyPr/>
          <a:lstStyle/>
          <a:p>
            <a:r>
              <a:rPr lang="en-US" altLang="zh-TW" dirty="0" smtClean="0"/>
              <a:t>Gyroscope</a:t>
            </a:r>
            <a:br>
              <a:rPr lang="en-US" altLang="zh-TW" dirty="0" smtClean="0"/>
            </a:br>
            <a:r>
              <a:rPr lang="zh-TW" altLang="en-US" sz="7000" dirty="0">
                <a:latin typeface="+mn-ea"/>
                <a:ea typeface="+mn-ea"/>
              </a:rPr>
              <a:t>陀螺儀</a:t>
            </a:r>
          </a:p>
        </p:txBody>
      </p:sp>
      <p:sp>
        <p:nvSpPr>
          <p:cNvPr id="3" name="副標題 2"/>
          <p:cNvSpPr>
            <a:spLocks noGrp="1"/>
          </p:cNvSpPr>
          <p:nvPr>
            <p:ph type="subTitle" idx="1"/>
          </p:nvPr>
        </p:nvSpPr>
        <p:spPr/>
        <p:txBody>
          <a:bodyPr/>
          <a:lstStyle/>
          <a:p>
            <a:r>
              <a:rPr lang="en-US" altLang="zh-TW" dirty="0" smtClean="0"/>
              <a:t>Group 23 </a:t>
            </a:r>
            <a:r>
              <a:rPr lang="zh-TW" altLang="en-US" dirty="0" smtClean="0"/>
              <a:t>吳由由 高為勳</a:t>
            </a:r>
            <a:endParaRPr lang="zh-TW" altLang="en-US" dirty="0"/>
          </a:p>
        </p:txBody>
      </p:sp>
      <p:pic>
        <p:nvPicPr>
          <p:cNvPr id="4" name="Picture 2" descr="Image result for 陀螺儀"/>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674815"/>
            <a:ext cx="3799260" cy="3594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26205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Demo –</a:t>
            </a:r>
            <a:br>
              <a:rPr lang="en-US" altLang="zh-TW" dirty="0" smtClean="0"/>
            </a:br>
            <a:r>
              <a:rPr lang="en-US" altLang="zh-TW" dirty="0" smtClean="0"/>
              <a:t>90 degree</a:t>
            </a:r>
            <a:endParaRPr lang="zh-TW" altLang="en-US" dirty="0"/>
          </a:p>
        </p:txBody>
      </p:sp>
      <p:sp>
        <p:nvSpPr>
          <p:cNvPr id="3" name="內容版面配置區 2"/>
          <p:cNvSpPr>
            <a:spLocks noGrp="1"/>
          </p:cNvSpPr>
          <p:nvPr>
            <p:ph idx="1"/>
          </p:nvPr>
        </p:nvSpPr>
        <p:spPr/>
        <p:txBody>
          <a:bodyPr/>
          <a:lstStyle/>
          <a:p>
            <a:endParaRPr lang="zh-TW" altLang="en-US"/>
          </a:p>
        </p:txBody>
      </p:sp>
      <p:pic>
        <p:nvPicPr>
          <p:cNvPr id="5" name="圖片 4"/>
          <p:cNvPicPr>
            <a:picLocks noChangeAspect="1"/>
          </p:cNvPicPr>
          <p:nvPr/>
        </p:nvPicPr>
        <p:blipFill rotWithShape="1">
          <a:blip r:embed="rId2"/>
          <a:srcRect l="1083" r="58166" b="20519"/>
          <a:stretch/>
        </p:blipFill>
        <p:spPr>
          <a:xfrm>
            <a:off x="5029200" y="382385"/>
            <a:ext cx="5715000" cy="6270138"/>
          </a:xfrm>
          <a:prstGeom prst="rect">
            <a:avLst/>
          </a:prstGeom>
        </p:spPr>
      </p:pic>
    </p:spTree>
    <p:extLst>
      <p:ext uri="{BB962C8B-B14F-4D97-AF65-F5344CB8AC3E}">
        <p14:creationId xmlns:p14="http://schemas.microsoft.com/office/powerpoint/2010/main" val="914517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Demo </a:t>
            </a:r>
            <a:r>
              <a:rPr lang="en-US" altLang="zh-TW" dirty="0" smtClean="0"/>
              <a:t>–</a:t>
            </a:r>
            <a:br>
              <a:rPr lang="en-US" altLang="zh-TW" dirty="0" smtClean="0"/>
            </a:br>
            <a:r>
              <a:rPr lang="en-US" altLang="zh-TW" dirty="0" smtClean="0"/>
              <a:t>spinning</a:t>
            </a:r>
            <a:endParaRPr lang="zh-TW" altLang="en-US" dirty="0"/>
          </a:p>
        </p:txBody>
      </p:sp>
      <p:pic>
        <p:nvPicPr>
          <p:cNvPr id="4" name="內容版面配置區 3"/>
          <p:cNvPicPr>
            <a:picLocks noGrp="1" noChangeAspect="1"/>
          </p:cNvPicPr>
          <p:nvPr>
            <p:ph idx="1"/>
          </p:nvPr>
        </p:nvPicPr>
        <p:blipFill rotWithShape="1">
          <a:blip r:embed="rId2"/>
          <a:srcRect l="26196" t="-283" r="49184" b="77115"/>
          <a:stretch/>
        </p:blipFill>
        <p:spPr>
          <a:xfrm>
            <a:off x="8133991" y="4930554"/>
            <a:ext cx="3296009" cy="1744630"/>
          </a:xfrm>
          <a:prstGeom prst="rect">
            <a:avLst/>
          </a:prstGeom>
        </p:spPr>
      </p:pic>
      <p:pic>
        <p:nvPicPr>
          <p:cNvPr id="5" name="圖片 4"/>
          <p:cNvPicPr>
            <a:picLocks noChangeAspect="1"/>
          </p:cNvPicPr>
          <p:nvPr/>
        </p:nvPicPr>
        <p:blipFill rotWithShape="1">
          <a:blip r:embed="rId3"/>
          <a:srcRect l="9000" t="16370" r="63667" b="38297"/>
          <a:stretch/>
        </p:blipFill>
        <p:spPr>
          <a:xfrm>
            <a:off x="1251678" y="2070196"/>
            <a:ext cx="3193000" cy="3705571"/>
          </a:xfrm>
          <a:prstGeom prst="rect">
            <a:avLst/>
          </a:prstGeom>
        </p:spPr>
      </p:pic>
      <p:pic>
        <p:nvPicPr>
          <p:cNvPr id="6" name="內容版面配置區 3"/>
          <p:cNvPicPr>
            <a:picLocks noChangeAspect="1"/>
          </p:cNvPicPr>
          <p:nvPr/>
        </p:nvPicPr>
        <p:blipFill rotWithShape="1">
          <a:blip r:embed="rId2"/>
          <a:srcRect l="827" t="-283" r="74767" b="77115"/>
          <a:stretch/>
        </p:blipFill>
        <p:spPr>
          <a:xfrm>
            <a:off x="4656391" y="4876349"/>
            <a:ext cx="3368896" cy="1798835"/>
          </a:xfrm>
          <a:prstGeom prst="rect">
            <a:avLst/>
          </a:prstGeom>
        </p:spPr>
      </p:pic>
      <p:pic>
        <p:nvPicPr>
          <p:cNvPr id="7" name="圖片 6"/>
          <p:cNvPicPr>
            <a:picLocks noChangeAspect="1"/>
          </p:cNvPicPr>
          <p:nvPr/>
        </p:nvPicPr>
        <p:blipFill rotWithShape="1">
          <a:blip r:embed="rId4"/>
          <a:srcRect l="16250" t="20371" r="53334" b="27777"/>
          <a:stretch/>
        </p:blipFill>
        <p:spPr>
          <a:xfrm>
            <a:off x="5681283" y="178777"/>
            <a:ext cx="4688007" cy="4495349"/>
          </a:xfrm>
          <a:prstGeom prst="rect">
            <a:avLst/>
          </a:prstGeom>
        </p:spPr>
      </p:pic>
    </p:spTree>
    <p:extLst>
      <p:ext uri="{BB962C8B-B14F-4D97-AF65-F5344CB8AC3E}">
        <p14:creationId xmlns:p14="http://schemas.microsoft.com/office/powerpoint/2010/main" val="3575410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Demo </a:t>
            </a:r>
            <a:r>
              <a:rPr lang="en-US" altLang="zh-TW" dirty="0" smtClean="0"/>
              <a:t>–</a:t>
            </a:r>
            <a:br>
              <a:rPr lang="en-US" altLang="zh-TW" dirty="0" smtClean="0"/>
            </a:br>
            <a:r>
              <a:rPr lang="en-US" altLang="zh-TW" dirty="0" smtClean="0"/>
              <a:t>spinning with acceleration</a:t>
            </a:r>
            <a:endParaRPr lang="zh-TW" altLang="en-US" dirty="0"/>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5079535" y="3244334"/>
            <a:ext cx="2032929" cy="369332"/>
          </a:xfrm>
          <a:prstGeom prst="rect">
            <a:avLst/>
          </a:prstGeom>
        </p:spPr>
        <p:txBody>
          <a:bodyPr wrap="none">
            <a:spAutoFit/>
          </a:bodyPr>
          <a:lstStyle/>
          <a:p>
            <a:r>
              <a:rPr lang="en-US" altLang="zh-TW" dirty="0"/>
              <a:t>Demo - no spinning</a:t>
            </a:r>
            <a:endParaRPr lang="zh-TW" altLang="en-US" dirty="0"/>
          </a:p>
        </p:txBody>
      </p:sp>
      <p:pic>
        <p:nvPicPr>
          <p:cNvPr id="5" name="圖片 4"/>
          <p:cNvPicPr>
            <a:picLocks noChangeAspect="1"/>
          </p:cNvPicPr>
          <p:nvPr/>
        </p:nvPicPr>
        <p:blipFill rotWithShape="1">
          <a:blip r:embed="rId2"/>
          <a:srcRect l="38500" t="68813" r="36667" b="9262"/>
          <a:stretch/>
        </p:blipFill>
        <p:spPr>
          <a:xfrm>
            <a:off x="6250898" y="2665606"/>
            <a:ext cx="5179102" cy="3003673"/>
          </a:xfrm>
          <a:prstGeom prst="rect">
            <a:avLst/>
          </a:prstGeom>
        </p:spPr>
      </p:pic>
      <p:pic>
        <p:nvPicPr>
          <p:cNvPr id="6" name="圖片 5"/>
          <p:cNvPicPr>
            <a:picLocks noChangeAspect="1"/>
          </p:cNvPicPr>
          <p:nvPr/>
        </p:nvPicPr>
        <p:blipFill rotWithShape="1">
          <a:blip r:embed="rId2"/>
          <a:srcRect l="12333" t="67037" r="62917" b="10045"/>
          <a:stretch/>
        </p:blipFill>
        <p:spPr>
          <a:xfrm>
            <a:off x="1071796" y="2665606"/>
            <a:ext cx="5179102" cy="3003673"/>
          </a:xfrm>
          <a:prstGeom prst="rect">
            <a:avLst/>
          </a:prstGeom>
        </p:spPr>
      </p:pic>
    </p:spTree>
    <p:extLst>
      <p:ext uri="{BB962C8B-B14F-4D97-AF65-F5344CB8AC3E}">
        <p14:creationId xmlns:p14="http://schemas.microsoft.com/office/powerpoint/2010/main" val="36230686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en-US" altLang="zh-TW" dirty="0"/>
              <a:t>applications</a:t>
            </a:r>
            <a:endParaRPr lang="zh-TW" altLang="en-US" dirty="0"/>
          </a:p>
        </p:txBody>
      </p:sp>
      <p:sp>
        <p:nvSpPr>
          <p:cNvPr id="5" name="內容版面配置區 4"/>
          <p:cNvSpPr>
            <a:spLocks noGrp="1"/>
          </p:cNvSpPr>
          <p:nvPr>
            <p:ph sz="half" idx="1"/>
          </p:nvPr>
        </p:nvSpPr>
        <p:spPr>
          <a:xfrm>
            <a:off x="1041669" y="1793487"/>
            <a:ext cx="3879787" cy="2305855"/>
          </a:xfrm>
        </p:spPr>
        <p:txBody>
          <a:bodyPr>
            <a:normAutofit/>
          </a:bodyPr>
          <a:lstStyle/>
          <a:p>
            <a:r>
              <a:rPr lang="en-US" altLang="zh-TW" sz="3000" b="1" dirty="0" smtClean="0"/>
              <a:t>Gyrocompasses</a:t>
            </a:r>
          </a:p>
          <a:p>
            <a:pPr fontAlgn="t"/>
            <a:r>
              <a:rPr lang="en-US" altLang="zh-TW" sz="3000" b="1" dirty="0">
                <a:solidFill>
                  <a:srgbClr val="333333"/>
                </a:solidFill>
              </a:rPr>
              <a:t>Anti-roll </a:t>
            </a:r>
            <a:r>
              <a:rPr lang="en-US" altLang="zh-TW" sz="3000" b="1" dirty="0" smtClean="0">
                <a:solidFill>
                  <a:srgbClr val="333333"/>
                </a:solidFill>
              </a:rPr>
              <a:t>stabilizers</a:t>
            </a:r>
            <a:endParaRPr lang="en-US" altLang="zh-TW" sz="3000" dirty="0">
              <a:solidFill>
                <a:srgbClr val="333333"/>
              </a:solidFill>
            </a:endParaRPr>
          </a:p>
          <a:p>
            <a:r>
              <a:rPr lang="en-US" altLang="zh-TW" sz="3000" b="1" dirty="0" smtClean="0"/>
              <a:t>Artificial </a:t>
            </a:r>
            <a:r>
              <a:rPr lang="en-US" altLang="zh-TW" sz="3000" b="1" dirty="0"/>
              <a:t>autopilot</a:t>
            </a:r>
            <a:endParaRPr lang="zh-TW" altLang="en-US" sz="3000" dirty="0"/>
          </a:p>
        </p:txBody>
      </p:sp>
      <p:sp>
        <p:nvSpPr>
          <p:cNvPr id="2" name="內容版面配置區 1"/>
          <p:cNvSpPr>
            <a:spLocks noGrp="1"/>
          </p:cNvSpPr>
          <p:nvPr>
            <p:ph sz="half" idx="2"/>
          </p:nvPr>
        </p:nvSpPr>
        <p:spPr>
          <a:xfrm>
            <a:off x="5615901" y="1874517"/>
            <a:ext cx="4800600" cy="3619500"/>
          </a:xfrm>
        </p:spPr>
        <p:txBody>
          <a:bodyPr>
            <a:normAutofit/>
          </a:bodyPr>
          <a:lstStyle/>
          <a:p>
            <a:r>
              <a:rPr lang="en-US" altLang="zh-TW" sz="3000" b="1" dirty="0" smtClean="0"/>
              <a:t>Smartphone</a:t>
            </a:r>
            <a:endParaRPr lang="en-US" altLang="zh-TW" sz="3000" b="1" dirty="0"/>
          </a:p>
          <a:p>
            <a:r>
              <a:rPr lang="en-US" altLang="zh-TW" sz="3000" b="1" dirty="0" smtClean="0"/>
              <a:t>Missile</a:t>
            </a:r>
            <a:endParaRPr lang="zh-TW" altLang="en-US" sz="3000" b="1" dirty="0"/>
          </a:p>
        </p:txBody>
      </p:sp>
      <p:pic>
        <p:nvPicPr>
          <p:cNvPr id="6" name="圖片 5" descr="aircraft gyroscope"/>
          <p:cNvPicPr/>
          <p:nvPr/>
        </p:nvPicPr>
        <p:blipFill>
          <a:blip r:embed="rId2">
            <a:extLst>
              <a:ext uri="{28A0092B-C50C-407E-A947-70E740481C1C}">
                <a14:useLocalDpi xmlns:a14="http://schemas.microsoft.com/office/drawing/2010/main" val="0"/>
              </a:ext>
            </a:extLst>
          </a:blip>
          <a:srcRect/>
          <a:stretch>
            <a:fillRect/>
          </a:stretch>
        </p:blipFill>
        <p:spPr bwMode="auto">
          <a:xfrm>
            <a:off x="1736114" y="4066443"/>
            <a:ext cx="2828925" cy="1943100"/>
          </a:xfrm>
          <a:prstGeom prst="rect">
            <a:avLst/>
          </a:prstGeom>
          <a:noFill/>
          <a:ln>
            <a:noFill/>
          </a:ln>
        </p:spPr>
      </p:pic>
      <p:pic>
        <p:nvPicPr>
          <p:cNvPr id="1034" name="Picture 10" descr="Model boat with gyroscop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7874" y="4019406"/>
            <a:ext cx="2919120" cy="2037173"/>
          </a:xfrm>
          <a:prstGeom prst="rect">
            <a:avLst/>
          </a:prstGeom>
          <a:noFill/>
          <a:extLst>
            <a:ext uri="{909E8E84-426E-40DD-AFC4-6F175D3DCCD1}">
              <a14:hiddenFill xmlns:a14="http://schemas.microsoft.com/office/drawing/2010/main">
                <a:solidFill>
                  <a:srgbClr val="FFFFFF"/>
                </a:solidFill>
              </a14:hiddenFill>
            </a:ext>
          </a:extLst>
        </p:spPr>
      </p:pic>
      <p:pic>
        <p:nvPicPr>
          <p:cNvPr id="20" name="圖片 19" descr="http://www.gyroscopes.org/images/general/arthorizon.jpg"/>
          <p:cNvPicPr/>
          <p:nvPr/>
        </p:nvPicPr>
        <p:blipFill>
          <a:blip r:embed="rId4">
            <a:extLst>
              <a:ext uri="{28A0092B-C50C-407E-A947-70E740481C1C}">
                <a14:useLocalDpi xmlns:a14="http://schemas.microsoft.com/office/drawing/2010/main" val="0"/>
              </a:ext>
            </a:extLst>
          </a:blip>
          <a:srcRect/>
          <a:stretch>
            <a:fillRect/>
          </a:stretch>
        </p:blipFill>
        <p:spPr bwMode="auto">
          <a:xfrm>
            <a:off x="8909829" y="4066443"/>
            <a:ext cx="2048059" cy="1999152"/>
          </a:xfrm>
          <a:prstGeom prst="rect">
            <a:avLst/>
          </a:prstGeom>
          <a:noFill/>
          <a:ln>
            <a:noFill/>
          </a:ln>
        </p:spPr>
      </p:pic>
    </p:spTree>
    <p:extLst>
      <p:ext uri="{BB962C8B-B14F-4D97-AF65-F5344CB8AC3E}">
        <p14:creationId xmlns:p14="http://schemas.microsoft.com/office/powerpoint/2010/main" val="28617892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references</a:t>
            </a:r>
            <a:endParaRPr lang="zh-TW" altLang="en-US" dirty="0"/>
          </a:p>
        </p:txBody>
      </p:sp>
      <p:sp>
        <p:nvSpPr>
          <p:cNvPr id="3" name="內容版面配置區 2"/>
          <p:cNvSpPr>
            <a:spLocks noGrp="1"/>
          </p:cNvSpPr>
          <p:nvPr>
            <p:ph idx="1"/>
          </p:nvPr>
        </p:nvSpPr>
        <p:spPr>
          <a:xfrm>
            <a:off x="1251678" y="1874517"/>
            <a:ext cx="10310207" cy="3912576"/>
          </a:xfrm>
        </p:spPr>
        <p:txBody>
          <a:bodyPr>
            <a:normAutofit/>
          </a:bodyPr>
          <a:lstStyle/>
          <a:p>
            <a:pPr marL="228600" lvl="1">
              <a:buFont typeface="Arial" panose="020B0604020202020204" pitchFamily="34" charset="0"/>
              <a:buChar char="•"/>
            </a:pPr>
            <a:r>
              <a:rPr lang="en-US" altLang="zh-TW" sz="2000" dirty="0" smtClean="0"/>
              <a:t>1.</a:t>
            </a:r>
            <a:r>
              <a:rPr lang="zh-TW" altLang="en-US" sz="2000" dirty="0"/>
              <a:t>搞定陀螺儀 從傳統到現代  </a:t>
            </a:r>
            <a:r>
              <a:rPr lang="zh-TW" altLang="en-US" sz="2000" dirty="0" smtClean="0"/>
              <a:t> 物理</a:t>
            </a:r>
            <a:r>
              <a:rPr lang="zh-TW" altLang="en-US" sz="2000" dirty="0"/>
              <a:t>雙月刊 </a:t>
            </a:r>
            <a:r>
              <a:rPr lang="en-US" altLang="zh-TW" sz="2000" dirty="0"/>
              <a:t>36</a:t>
            </a:r>
            <a:r>
              <a:rPr lang="zh-TW" altLang="en-US" sz="2000" dirty="0"/>
              <a:t>卷</a:t>
            </a:r>
            <a:r>
              <a:rPr lang="en-US" altLang="zh-TW" sz="2000" dirty="0"/>
              <a:t>03</a:t>
            </a:r>
            <a:r>
              <a:rPr lang="zh-TW" altLang="en-US" sz="2000" dirty="0"/>
              <a:t>期 </a:t>
            </a:r>
            <a:endParaRPr lang="en-US" altLang="zh-TW" sz="2000" dirty="0" smtClean="0"/>
          </a:p>
          <a:p>
            <a:pPr marL="0" lvl="1" indent="0">
              <a:buNone/>
            </a:pPr>
            <a:r>
              <a:rPr lang="zh-TW" altLang="en-US" sz="1200" dirty="0"/>
              <a:t> </a:t>
            </a:r>
            <a:r>
              <a:rPr lang="zh-TW" altLang="en-US" sz="1200" dirty="0" smtClean="0"/>
              <a:t>     </a:t>
            </a:r>
            <a:r>
              <a:rPr lang="en-US" altLang="zh-TW" sz="1200" dirty="0" smtClean="0"/>
              <a:t>ntour.ntou.edu.tw:8080/</a:t>
            </a:r>
            <a:r>
              <a:rPr lang="en-US" altLang="zh-TW" sz="1200" dirty="0" err="1" smtClean="0"/>
              <a:t>ir</a:t>
            </a:r>
            <a:r>
              <a:rPr lang="en-US" altLang="zh-TW" sz="1200" dirty="0" smtClean="0"/>
              <a:t>/</a:t>
            </a:r>
            <a:r>
              <a:rPr lang="en-US" altLang="zh-TW" sz="1200" dirty="0" err="1" smtClean="0"/>
              <a:t>bitstream</a:t>
            </a:r>
            <a:r>
              <a:rPr lang="en-US" altLang="zh-TW" sz="1200" dirty="0" smtClean="0"/>
              <a:t>/987654321/41392/2/228.pdf</a:t>
            </a:r>
          </a:p>
          <a:p>
            <a:pPr marL="228600" lvl="1">
              <a:buFont typeface="Arial" panose="020B0604020202020204" pitchFamily="34" charset="0"/>
              <a:buChar char="•"/>
            </a:pPr>
            <a:r>
              <a:rPr lang="en-US" altLang="zh-TW" sz="2000" dirty="0" smtClean="0"/>
              <a:t>2.</a:t>
            </a:r>
            <a:r>
              <a:rPr lang="zh-TW" altLang="en-US" sz="2000" dirty="0"/>
              <a:t>陀螺儀 </a:t>
            </a:r>
            <a:r>
              <a:rPr lang="en-US" altLang="zh-TW" sz="2000" dirty="0" smtClean="0"/>
              <a:t>-</a:t>
            </a:r>
            <a:r>
              <a:rPr lang="zh-TW" altLang="en-US" sz="2000" dirty="0" smtClean="0"/>
              <a:t> </a:t>
            </a:r>
            <a:r>
              <a:rPr lang="zh-TW" altLang="en-US" sz="2000" dirty="0"/>
              <a:t>維基百</a:t>
            </a:r>
            <a:r>
              <a:rPr lang="zh-TW" altLang="en-US" sz="2000" dirty="0" smtClean="0"/>
              <a:t>科</a:t>
            </a:r>
            <a:endParaRPr lang="en-US" altLang="zh-TW" sz="2000" dirty="0" smtClean="0"/>
          </a:p>
          <a:p>
            <a:pPr marL="0" lvl="1" indent="0">
              <a:buNone/>
            </a:pPr>
            <a:r>
              <a:rPr lang="en-US" altLang="zh-TW" dirty="0"/>
              <a:t> </a:t>
            </a:r>
            <a:r>
              <a:rPr lang="en-US" altLang="zh-TW" dirty="0" smtClean="0"/>
              <a:t>  </a:t>
            </a:r>
            <a:r>
              <a:rPr lang="zh-TW" altLang="en-US" sz="1200" dirty="0"/>
              <a:t> </a:t>
            </a:r>
            <a:r>
              <a:rPr lang="en-US" altLang="zh-TW" sz="1200" dirty="0" smtClean="0">
                <a:hlinkClick r:id="rId2"/>
              </a:rPr>
              <a:t>https</a:t>
            </a:r>
            <a:r>
              <a:rPr lang="en-US" altLang="zh-TW" sz="1200" dirty="0">
                <a:hlinkClick r:id="rId2"/>
              </a:rPr>
              <a:t>://zh.wikipedia.org/wiki/%</a:t>
            </a:r>
            <a:r>
              <a:rPr lang="en-US" altLang="zh-TW" sz="1200" dirty="0" smtClean="0">
                <a:hlinkClick r:id="rId2"/>
              </a:rPr>
              <a:t>E9%99%80%E8%9E%BA%E5%84%80</a:t>
            </a:r>
            <a:endParaRPr lang="en-US" altLang="zh-TW" sz="1200" dirty="0" smtClean="0"/>
          </a:p>
          <a:p>
            <a:pPr marL="228600" lvl="1">
              <a:buFont typeface="Arial" panose="020B0604020202020204" pitchFamily="34" charset="0"/>
              <a:buChar char="•"/>
            </a:pPr>
            <a:r>
              <a:rPr lang="en-US" altLang="zh-TW" sz="2000" dirty="0" smtClean="0"/>
              <a:t>3.</a:t>
            </a:r>
            <a:r>
              <a:rPr lang="zh-TW" altLang="en-US" sz="2000" dirty="0" smtClean="0"/>
              <a:t>陀螺儀  </a:t>
            </a:r>
            <a:endParaRPr lang="en-US" altLang="zh-TW" sz="2000" dirty="0" smtClean="0"/>
          </a:p>
          <a:p>
            <a:pPr marL="0" lvl="1" indent="0">
              <a:buNone/>
            </a:pPr>
            <a:r>
              <a:rPr lang="zh-TW" altLang="en-US" dirty="0"/>
              <a:t> </a:t>
            </a:r>
            <a:r>
              <a:rPr lang="zh-TW" altLang="en-US" dirty="0" smtClean="0"/>
              <a:t>   </a:t>
            </a:r>
            <a:r>
              <a:rPr lang="en-US" altLang="zh-TW" sz="1200" dirty="0" smtClean="0">
                <a:hlinkClick r:id="rId3"/>
              </a:rPr>
              <a:t>https</a:t>
            </a:r>
            <a:r>
              <a:rPr lang="en-US" altLang="zh-TW" sz="1200" dirty="0">
                <a:hlinkClick r:id="rId3"/>
              </a:rPr>
              <a:t>://</a:t>
            </a:r>
            <a:r>
              <a:rPr lang="en-US" altLang="zh-TW" sz="1200" dirty="0" smtClean="0">
                <a:hlinkClick r:id="rId3"/>
              </a:rPr>
              <a:t>scitechvista.nat.gov.tw/context/file/pdf/89a2f1d4e6855cb4e09ff5f3bc938dc96ca03240c0011c0a8e87592f8db1f017.htm</a:t>
            </a:r>
            <a:endParaRPr lang="en-US" altLang="zh-TW" sz="1200" dirty="0" smtClean="0"/>
          </a:p>
          <a:p>
            <a:pPr marL="228600" lvl="1">
              <a:buFont typeface="Arial" panose="020B0604020202020204" pitchFamily="34" charset="0"/>
              <a:buChar char="•"/>
            </a:pPr>
            <a:r>
              <a:rPr lang="en-US" altLang="zh-TW" sz="2000" dirty="0" smtClean="0"/>
              <a:t>4.</a:t>
            </a:r>
            <a:r>
              <a:rPr lang="en-US" altLang="zh-TW" sz="2000" dirty="0"/>
              <a:t> How Gyroscopes Work </a:t>
            </a:r>
            <a:endParaRPr lang="en-US" altLang="zh-TW" sz="2000" dirty="0" smtClean="0"/>
          </a:p>
          <a:p>
            <a:pPr marL="0" lvl="1" indent="0">
              <a:buNone/>
            </a:pPr>
            <a:r>
              <a:rPr lang="zh-TW" altLang="en-US" dirty="0"/>
              <a:t> </a:t>
            </a:r>
            <a:r>
              <a:rPr lang="zh-TW" altLang="en-US" dirty="0" smtClean="0"/>
              <a:t>  </a:t>
            </a:r>
            <a:r>
              <a:rPr lang="en-US" altLang="zh-TW" sz="1200" dirty="0"/>
              <a:t> </a:t>
            </a:r>
            <a:r>
              <a:rPr lang="en-US" altLang="zh-TW" sz="1200" dirty="0">
                <a:hlinkClick r:id="rId4"/>
              </a:rPr>
              <a:t>https://science.howstuffworks.com/gyroscope.htm</a:t>
            </a:r>
            <a:endParaRPr lang="en-US" altLang="zh-TW" sz="1200" dirty="0"/>
          </a:p>
          <a:p>
            <a:pPr marL="228600" lvl="1">
              <a:buFont typeface="Arial" panose="020B0604020202020204" pitchFamily="34" charset="0"/>
              <a:buChar char="•"/>
            </a:pPr>
            <a:r>
              <a:rPr lang="en-US" altLang="zh-TW" sz="2000" dirty="0" smtClean="0"/>
              <a:t>5.</a:t>
            </a:r>
            <a:r>
              <a:rPr lang="en-US" altLang="zh-TW" sz="2000" dirty="0"/>
              <a:t> Gyroscope Physics </a:t>
            </a:r>
          </a:p>
          <a:p>
            <a:pPr marL="0" lvl="1" indent="0">
              <a:buNone/>
            </a:pPr>
            <a:r>
              <a:rPr lang="zh-TW" altLang="en-US" sz="1200" dirty="0" smtClean="0">
                <a:hlinkClick r:id="rId5"/>
              </a:rPr>
              <a:t>     </a:t>
            </a:r>
            <a:r>
              <a:rPr lang="en-US" altLang="zh-TW" sz="1200" dirty="0" smtClean="0">
                <a:hlinkClick r:id="rId5"/>
              </a:rPr>
              <a:t>https</a:t>
            </a:r>
            <a:r>
              <a:rPr lang="en-US" altLang="zh-TW" sz="1200" dirty="0">
                <a:hlinkClick r:id="rId5"/>
              </a:rPr>
              <a:t>://www.real-world-physics-problems.com/gyroscope-physics.html</a:t>
            </a:r>
            <a:endParaRPr lang="en-US" altLang="zh-TW" sz="1200" dirty="0"/>
          </a:p>
          <a:p>
            <a:pPr marL="0" lvl="1" indent="0">
              <a:buNone/>
            </a:pPr>
            <a:endParaRPr lang="en-US" altLang="zh-TW" dirty="0"/>
          </a:p>
          <a:p>
            <a:pPr marL="228600" lvl="1">
              <a:buFont typeface="Arial" panose="020B0604020202020204" pitchFamily="34" charset="0"/>
              <a:buChar char="•"/>
            </a:pPr>
            <a:endParaRPr lang="en-US" altLang="zh-TW" dirty="0"/>
          </a:p>
          <a:p>
            <a:endParaRPr lang="zh-TW" altLang="en-US" dirty="0"/>
          </a:p>
          <a:p>
            <a:endParaRPr lang="zh-TW" altLang="en-US" dirty="0"/>
          </a:p>
        </p:txBody>
      </p:sp>
    </p:spTree>
    <p:extLst>
      <p:ext uri="{BB962C8B-B14F-4D97-AF65-F5344CB8AC3E}">
        <p14:creationId xmlns:p14="http://schemas.microsoft.com/office/powerpoint/2010/main" val="28528055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a:xfrm>
            <a:off x="3242930" y="2048608"/>
            <a:ext cx="8187071" cy="2579953"/>
          </a:xfrm>
        </p:spPr>
        <p:txBody>
          <a:bodyPr/>
          <a:lstStyle/>
          <a:p>
            <a:r>
              <a:rPr lang="en-US" altLang="zh-TW" dirty="0" smtClean="0"/>
              <a:t>Thank you for listening</a:t>
            </a:r>
            <a:endParaRPr lang="zh-TW" altLang="en-US" dirty="0"/>
          </a:p>
        </p:txBody>
      </p:sp>
      <p:sp>
        <p:nvSpPr>
          <p:cNvPr id="5" name="文字版面配置區 4"/>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16679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INITIAAL CONDITION</a:t>
            </a:r>
            <a:endParaRPr lang="zh-TW" altLang="en-US" dirty="0"/>
          </a:p>
        </p:txBody>
      </p:sp>
      <mc:AlternateContent xmlns:mc="http://schemas.openxmlformats.org/markup-compatibility/2006">
        <mc:Choice xmlns:a14="http://schemas.microsoft.com/office/drawing/2010/main" Requires="a14">
          <p:sp>
            <p:nvSpPr>
              <p:cNvPr id="3" name="內容版面配置區 2"/>
              <p:cNvSpPr>
                <a:spLocks noGrp="1"/>
              </p:cNvSpPr>
              <p:nvPr>
                <p:ph idx="1"/>
              </p:nvPr>
            </p:nvSpPr>
            <p:spPr>
              <a:xfrm>
                <a:off x="1251678" y="1639946"/>
                <a:ext cx="10178322" cy="4043224"/>
              </a:xfrm>
            </p:spPr>
            <p:txBody>
              <a:bodyPr>
                <a:normAutofit/>
              </a:bodyPr>
              <a:lstStyle/>
              <a:p>
                <a:pPr>
                  <a:lnSpc>
                    <a:spcPct val="200000"/>
                  </a:lnSpc>
                </a:pPr>
                <a:r>
                  <a:rPr lang="zh-TW" altLang="en-US" sz="3000" dirty="0" smtClean="0"/>
                  <a:t>假</a:t>
                </a:r>
                <a:r>
                  <a:rPr lang="zh-TW" altLang="en-US" sz="3000" dirty="0"/>
                  <a:t>設</a:t>
                </a:r>
                <a:r>
                  <a:rPr lang="zh-TW" altLang="en-US" sz="3000" dirty="0" smtClean="0"/>
                  <a:t>陀螺儀自轉初 </a:t>
                </a:r>
                <a14:m>
                  <m:oMath xmlns:m="http://schemas.openxmlformats.org/officeDocument/2006/math">
                    <m:r>
                      <a:rPr lang="zh-TW" altLang="en-US" sz="3000" i="1" smtClean="0">
                        <a:latin typeface="Cambria Math" panose="02040503050406030204" pitchFamily="18" charset="0"/>
                      </a:rPr>
                      <m:t>𝜔</m:t>
                    </m:r>
                  </m:oMath>
                </a14:m>
                <a:r>
                  <a:rPr lang="zh-TW" altLang="en-US" sz="3000" dirty="0" smtClean="0"/>
                  <a:t> </a:t>
                </a:r>
                <a:endParaRPr lang="en-US" altLang="zh-TW" sz="3000" dirty="0" smtClean="0"/>
              </a:p>
              <a:p>
                <a:pPr>
                  <a:lnSpc>
                    <a:spcPct val="200000"/>
                  </a:lnSpc>
                </a:pPr>
                <a:r>
                  <a:rPr lang="zh-TW" altLang="en-US" sz="3000" dirty="0" smtClean="0"/>
                  <a:t>假設質量為 </a:t>
                </a:r>
                <a:r>
                  <a:rPr lang="en-US" altLang="zh-TW" sz="3000" dirty="0" smtClean="0"/>
                  <a:t>M</a:t>
                </a:r>
                <a:r>
                  <a:rPr lang="zh-TW" altLang="en-US" sz="3000" dirty="0" smtClean="0"/>
                  <a:t> </a:t>
                </a:r>
                <a:endParaRPr lang="en-US" altLang="zh-TW" sz="3000" dirty="0" smtClean="0"/>
              </a:p>
              <a:p>
                <a:pPr>
                  <a:lnSpc>
                    <a:spcPct val="200000"/>
                  </a:lnSpc>
                </a:pPr>
                <a:r>
                  <a:rPr lang="zh-TW" altLang="en-US" sz="3000" dirty="0" smtClean="0"/>
                  <a:t>假設</a:t>
                </a:r>
                <a:r>
                  <a:rPr lang="zh-TW" altLang="en-US" sz="3200" dirty="0" smtClean="0"/>
                  <a:t>陀螺儀自轉轉速</a:t>
                </a:r>
                <a:r>
                  <a:rPr lang="zh-TW" altLang="en-US" sz="3200" dirty="0"/>
                  <a:t>非常快</a:t>
                </a:r>
                <a:r>
                  <a:rPr lang="zh-TW" altLang="en-US" sz="3200" dirty="0" smtClean="0"/>
                  <a:t>，</a:t>
                </a:r>
                <a:endParaRPr lang="en-US" altLang="zh-TW" sz="3200" dirty="0" smtClean="0"/>
              </a:p>
              <a:p>
                <a:pPr marL="0" indent="0">
                  <a:lnSpc>
                    <a:spcPct val="100000"/>
                  </a:lnSpc>
                  <a:buNone/>
                </a:pPr>
                <a:r>
                  <a:rPr lang="zh-TW" altLang="en-US" sz="3200" dirty="0"/>
                  <a:t> </a:t>
                </a:r>
                <a:r>
                  <a:rPr lang="zh-TW" altLang="en-US" sz="3200" dirty="0" smtClean="0"/>
                  <a:t> 自轉角</a:t>
                </a:r>
                <a:r>
                  <a:rPr lang="zh-TW" altLang="en-US" sz="3200" dirty="0"/>
                  <a:t>頻率</a:t>
                </a:r>
                <a:r>
                  <a:rPr lang="zh-TW" altLang="en-US" sz="3200" dirty="0" smtClean="0"/>
                  <a:t>遠大於</a:t>
                </a:r>
                <a:r>
                  <a:rPr lang="zh-TW" altLang="en-US" sz="3200" dirty="0"/>
                  <a:t>進動角</a:t>
                </a:r>
                <a:r>
                  <a:rPr lang="zh-TW" altLang="en-US" sz="3200" dirty="0" smtClean="0"/>
                  <a:t>頻率</a:t>
                </a:r>
                <a:endParaRPr lang="zh-TW" altLang="en-US" sz="3200" dirty="0"/>
              </a:p>
              <a:p>
                <a:endParaRPr lang="en-US" altLang="zh-TW" sz="3000" dirty="0" smtClean="0"/>
              </a:p>
              <a:p>
                <a:endParaRPr lang="zh-TW" altLang="en-US" sz="3000" dirty="0"/>
              </a:p>
            </p:txBody>
          </p:sp>
        </mc:Choice>
        <mc:Fallback>
          <p:sp>
            <p:nvSpPr>
              <p:cNvPr id="3" name="內容版面配置區 2"/>
              <p:cNvSpPr>
                <a:spLocks noGrp="1" noRot="1" noChangeAspect="1" noMove="1" noResize="1" noEditPoints="1" noAdjustHandles="1" noChangeArrowheads="1" noChangeShapeType="1" noTextEdit="1"/>
              </p:cNvSpPr>
              <p:nvPr>
                <p:ph idx="1"/>
              </p:nvPr>
            </p:nvSpPr>
            <p:spPr>
              <a:xfrm>
                <a:off x="1251678" y="1639946"/>
                <a:ext cx="10178322" cy="4043224"/>
              </a:xfrm>
              <a:blipFill>
                <a:blip r:embed="rId2"/>
                <a:stretch>
                  <a:fillRect l="-1198"/>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1294197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Physics laws</a:t>
            </a:r>
            <a:endParaRPr lang="zh-TW" altLang="en-US" dirty="0"/>
          </a:p>
        </p:txBody>
      </p:sp>
      <p:pic>
        <p:nvPicPr>
          <p:cNvPr id="4" name="內容版面配置區 3"/>
          <p:cNvPicPr>
            <a:picLocks noGrp="1" noChangeAspect="1"/>
          </p:cNvPicPr>
          <p:nvPr>
            <p:ph idx="1"/>
          </p:nvPr>
        </p:nvPicPr>
        <p:blipFill rotWithShape="1">
          <a:blip r:embed="rId2">
            <a:clrChange>
              <a:clrFrom>
                <a:srgbClr val="FFFFFF"/>
              </a:clrFrom>
              <a:clrTo>
                <a:srgbClr val="FFFFFF">
                  <a:alpha val="0"/>
                </a:srgbClr>
              </a:clrTo>
            </a:clrChange>
          </a:blip>
          <a:srcRect l="60988" t="76570" r="34545" b="10953"/>
          <a:stretch/>
        </p:blipFill>
        <p:spPr>
          <a:xfrm>
            <a:off x="1415438" y="3326165"/>
            <a:ext cx="1084694" cy="1704372"/>
          </a:xfrm>
          <a:prstGeom prst="rect">
            <a:avLst/>
          </a:prstGeom>
        </p:spPr>
      </p:pic>
      <mc:AlternateContent xmlns:mc="http://schemas.openxmlformats.org/markup-compatibility/2006">
        <mc:Choice xmlns:a14="http://schemas.microsoft.com/office/drawing/2010/main" Requires="a14">
          <p:sp>
            <p:nvSpPr>
              <p:cNvPr id="7" name="文字方塊 6"/>
              <p:cNvSpPr txBox="1"/>
              <p:nvPr/>
            </p:nvSpPr>
            <p:spPr>
              <a:xfrm>
                <a:off x="1611886" y="1724128"/>
                <a:ext cx="4117581" cy="3399007"/>
              </a:xfrm>
              <a:prstGeom prst="rect">
                <a:avLst/>
              </a:prstGeom>
              <a:noFill/>
            </p:spPr>
            <p:txBody>
              <a:bodyPr wrap="square" rtlCol="0">
                <a:spAutoFit/>
              </a:bodyPr>
              <a:lstStyle/>
              <a:p>
                <a:pPr>
                  <a:lnSpc>
                    <a:spcPct val="200000"/>
                  </a:lnSpc>
                </a:pPr>
                <a:r>
                  <a:rPr lang="en-US" altLang="zh-TW" sz="3000" dirty="0" smtClean="0"/>
                  <a:t>I</a:t>
                </a:r>
                <a:r>
                  <a:rPr lang="en-US" altLang="zh-TW" sz="3000" dirty="0"/>
                  <a:t>= </a:t>
                </a:r>
                <a:r>
                  <a:rPr lang="en-US" altLang="zh-TW" sz="3000" dirty="0" smtClean="0"/>
                  <a:t>0.5 * M * (R^2)</a:t>
                </a:r>
                <a:endParaRPr lang="en-US" altLang="zh-TW" sz="3000" dirty="0"/>
              </a:p>
              <a:p>
                <a:pPr>
                  <a:lnSpc>
                    <a:spcPct val="200000"/>
                  </a:lnSpc>
                </a:pPr>
                <a14:m>
                  <m:oMath xmlns:m="http://schemas.openxmlformats.org/officeDocument/2006/math">
                    <m:sSub>
                      <m:sSubPr>
                        <m:ctrlPr>
                          <a:rPr lang="en-US" altLang="zh-TW" sz="3000" i="1">
                            <a:latin typeface="Cambria Math" panose="02040503050406030204" pitchFamily="18" charset="0"/>
                          </a:rPr>
                        </m:ctrlPr>
                      </m:sSubPr>
                      <m:e>
                        <m:r>
                          <a:rPr lang="en-US" altLang="zh-TW" sz="3000" i="1">
                            <a:latin typeface="Cambria Math" panose="02040503050406030204" pitchFamily="18" charset="0"/>
                          </a:rPr>
                          <m:t>𝐹</m:t>
                        </m:r>
                      </m:e>
                      <m:sub>
                        <m:r>
                          <a:rPr lang="en-US" altLang="zh-TW" sz="3000" i="1">
                            <a:latin typeface="Cambria Math" panose="02040503050406030204" pitchFamily="18" charset="0"/>
                          </a:rPr>
                          <m:t>𝑔</m:t>
                        </m:r>
                      </m:sub>
                    </m:sSub>
                  </m:oMath>
                </a14:m>
                <a:r>
                  <a:rPr lang="zh-TW" altLang="en-US" sz="3000" dirty="0"/>
                  <a:t> </a:t>
                </a:r>
                <a:r>
                  <a:rPr lang="en-US" altLang="zh-TW" sz="3000" dirty="0"/>
                  <a:t>= </a:t>
                </a:r>
                <a:r>
                  <a:rPr lang="en-US" altLang="zh-TW" sz="3000" dirty="0" smtClean="0"/>
                  <a:t>M * g</a:t>
                </a:r>
              </a:p>
              <a:p>
                <a:pPr>
                  <a:lnSpc>
                    <a:spcPct val="200000"/>
                  </a:lnSpc>
                </a:pPr>
                <a:r>
                  <a:rPr lang="en-US" altLang="zh-TW" sz="3000" dirty="0" smtClean="0"/>
                  <a:t>         R X F</a:t>
                </a:r>
              </a:p>
              <a:p>
                <a:endParaRPr lang="zh-TW" altLang="en-US" sz="3000" dirty="0"/>
              </a:p>
            </p:txBody>
          </p:sp>
        </mc:Choice>
        <mc:Fallback>
          <p:sp>
            <p:nvSpPr>
              <p:cNvPr id="7" name="文字方塊 6"/>
              <p:cNvSpPr txBox="1">
                <a:spLocks noRot="1" noChangeAspect="1" noMove="1" noResize="1" noEditPoints="1" noAdjustHandles="1" noChangeArrowheads="1" noChangeShapeType="1" noTextEdit="1"/>
              </p:cNvSpPr>
              <p:nvPr/>
            </p:nvSpPr>
            <p:spPr>
              <a:xfrm>
                <a:off x="1611886" y="1724128"/>
                <a:ext cx="4117581" cy="3399007"/>
              </a:xfrm>
              <a:prstGeom prst="rect">
                <a:avLst/>
              </a:prstGeom>
              <a:blipFill>
                <a:blip r:embed="rId3"/>
                <a:stretch>
                  <a:fillRect l="-3402"/>
                </a:stretch>
              </a:blipFill>
            </p:spPr>
            <p:txBody>
              <a:bodyPr/>
              <a:lstStyle/>
              <a:p>
                <a:r>
                  <a:rPr lang="zh-TW" altLang="en-US">
                    <a:noFill/>
                  </a:rPr>
                  <a:t> </a:t>
                </a:r>
              </a:p>
            </p:txBody>
          </p:sp>
        </mc:Fallback>
      </mc:AlternateContent>
      <p:pic>
        <p:nvPicPr>
          <p:cNvPr id="8" name="圖片 7"/>
          <p:cNvPicPr>
            <a:picLocks noChangeAspect="1"/>
          </p:cNvPicPr>
          <p:nvPr/>
        </p:nvPicPr>
        <p:blipFill rotWithShape="1">
          <a:blip r:embed="rId4">
            <a:clrChange>
              <a:clrFrom>
                <a:srgbClr val="FFFFFF"/>
              </a:clrFrom>
              <a:clrTo>
                <a:srgbClr val="FFFFFF">
                  <a:alpha val="0"/>
                </a:srgbClr>
              </a:clrTo>
            </a:clrChange>
          </a:blip>
          <a:srcRect l="26539" t="16211" r="51026" b="50057"/>
          <a:stretch/>
        </p:blipFill>
        <p:spPr>
          <a:xfrm>
            <a:off x="5130801" y="1143224"/>
            <a:ext cx="5851596" cy="4948777"/>
          </a:xfrm>
          <a:prstGeom prst="rect">
            <a:avLst/>
          </a:prstGeom>
        </p:spPr>
      </p:pic>
      <p:pic>
        <p:nvPicPr>
          <p:cNvPr id="9" name="內容版面配置區 3"/>
          <p:cNvPicPr>
            <a:picLocks noChangeAspect="1"/>
          </p:cNvPicPr>
          <p:nvPr/>
        </p:nvPicPr>
        <p:blipFill rotWithShape="1">
          <a:blip r:embed="rId2">
            <a:clrChange>
              <a:clrFrom>
                <a:srgbClr val="FFFFFF"/>
              </a:clrFrom>
              <a:clrTo>
                <a:srgbClr val="FFFFFF">
                  <a:alpha val="0"/>
                </a:srgbClr>
              </a:clrTo>
            </a:clrChange>
          </a:blip>
          <a:srcRect l="60989" t="76570" r="30204" b="10953"/>
          <a:stretch/>
        </p:blipFill>
        <p:spPr>
          <a:xfrm>
            <a:off x="1415438" y="4512806"/>
            <a:ext cx="1981734" cy="1579195"/>
          </a:xfrm>
          <a:prstGeom prst="rect">
            <a:avLst/>
          </a:prstGeom>
        </p:spPr>
      </p:pic>
    </p:spTree>
    <p:extLst>
      <p:ext uri="{BB962C8B-B14F-4D97-AF65-F5344CB8AC3E}">
        <p14:creationId xmlns:p14="http://schemas.microsoft.com/office/powerpoint/2010/main" val="229506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Physics laws</a:t>
            </a:r>
            <a:endParaRPr lang="zh-TW" altLang="en-US" dirty="0"/>
          </a:p>
        </p:txBody>
      </p:sp>
      <p:pic>
        <p:nvPicPr>
          <p:cNvPr id="5" name="內容版面配置區 4"/>
          <p:cNvPicPr>
            <a:picLocks noGrp="1" noChangeAspect="1"/>
          </p:cNvPicPr>
          <p:nvPr>
            <p:ph idx="1"/>
          </p:nvPr>
        </p:nvPicPr>
        <p:blipFill rotWithShape="1">
          <a:blip r:embed="rId2">
            <a:clrChange>
              <a:clrFrom>
                <a:srgbClr val="FFFFFF"/>
              </a:clrFrom>
              <a:clrTo>
                <a:srgbClr val="FFFFFF">
                  <a:alpha val="0"/>
                </a:srgbClr>
              </a:clrTo>
            </a:clrChange>
          </a:blip>
          <a:srcRect l="17564" t="18061" r="56795" b="74217"/>
          <a:stretch/>
        </p:blipFill>
        <p:spPr>
          <a:xfrm>
            <a:off x="1359728" y="1954840"/>
            <a:ext cx="6562816" cy="1111751"/>
          </a:xfrm>
          <a:prstGeom prst="rect">
            <a:avLst/>
          </a:prstGeom>
        </p:spPr>
      </p:pic>
      <p:pic>
        <p:nvPicPr>
          <p:cNvPr id="6" name="圖片 5"/>
          <p:cNvPicPr>
            <a:picLocks noChangeAspect="1"/>
          </p:cNvPicPr>
          <p:nvPr/>
        </p:nvPicPr>
        <p:blipFill rotWithShape="1">
          <a:blip r:embed="rId2">
            <a:clrChange>
              <a:clrFrom>
                <a:srgbClr val="FFFFFF"/>
              </a:clrFrom>
              <a:clrTo>
                <a:srgbClr val="FFFFFF">
                  <a:alpha val="0"/>
                </a:srgbClr>
              </a:clrTo>
            </a:clrChange>
          </a:blip>
          <a:srcRect l="18333" t="33331" r="54552" b="58848"/>
          <a:stretch/>
        </p:blipFill>
        <p:spPr>
          <a:xfrm>
            <a:off x="1550933" y="3126187"/>
            <a:ext cx="7092468" cy="1150767"/>
          </a:xfrm>
          <a:prstGeom prst="rect">
            <a:avLst/>
          </a:prstGeom>
        </p:spPr>
      </p:pic>
      <p:pic>
        <p:nvPicPr>
          <p:cNvPr id="9" name="圖片 8"/>
          <p:cNvPicPr>
            <a:picLocks noChangeAspect="1"/>
          </p:cNvPicPr>
          <p:nvPr/>
        </p:nvPicPr>
        <p:blipFill rotWithShape="1">
          <a:blip r:embed="rId3">
            <a:clrChange>
              <a:clrFrom>
                <a:srgbClr val="FFFFFF"/>
              </a:clrFrom>
              <a:clrTo>
                <a:srgbClr val="FFFFFF">
                  <a:alpha val="0"/>
                </a:srgbClr>
              </a:clrTo>
            </a:clrChange>
          </a:blip>
          <a:srcRect l="26539" t="16211" r="51026" b="50057"/>
          <a:stretch/>
        </p:blipFill>
        <p:spPr>
          <a:xfrm>
            <a:off x="7311488" y="1684326"/>
            <a:ext cx="4770511" cy="4034488"/>
          </a:xfrm>
          <a:prstGeom prst="rect">
            <a:avLst/>
          </a:prstGeom>
        </p:spPr>
      </p:pic>
      <p:pic>
        <p:nvPicPr>
          <p:cNvPr id="10" name="圖片 9"/>
          <p:cNvPicPr>
            <a:picLocks noChangeAspect="1"/>
          </p:cNvPicPr>
          <p:nvPr/>
        </p:nvPicPr>
        <p:blipFill rotWithShape="1">
          <a:blip r:embed="rId2">
            <a:clrChange>
              <a:clrFrom>
                <a:srgbClr val="FFFFFF"/>
              </a:clrFrom>
              <a:clrTo>
                <a:srgbClr val="FFFFFF">
                  <a:alpha val="0"/>
                </a:srgbClr>
              </a:clrTo>
            </a:clrChange>
          </a:blip>
          <a:srcRect l="20256" t="63643" r="54103" b="28635"/>
          <a:stretch/>
        </p:blipFill>
        <p:spPr>
          <a:xfrm>
            <a:off x="725144" y="4710294"/>
            <a:ext cx="6890257" cy="1167292"/>
          </a:xfrm>
          <a:prstGeom prst="rect">
            <a:avLst/>
          </a:prstGeom>
        </p:spPr>
      </p:pic>
    </p:spTree>
    <p:extLst>
      <p:ext uri="{BB962C8B-B14F-4D97-AF65-F5344CB8AC3E}">
        <p14:creationId xmlns:p14="http://schemas.microsoft.com/office/powerpoint/2010/main" val="21072887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Physics laws</a:t>
            </a:r>
            <a:endParaRPr lang="zh-TW" altLang="en-US" dirty="0"/>
          </a:p>
        </p:txBody>
      </p:sp>
      <p:pic>
        <p:nvPicPr>
          <p:cNvPr id="13" name="圖片 12"/>
          <p:cNvPicPr>
            <a:picLocks noChangeAspect="1"/>
          </p:cNvPicPr>
          <p:nvPr/>
        </p:nvPicPr>
        <p:blipFill rotWithShape="1">
          <a:blip r:embed="rId2">
            <a:clrChange>
              <a:clrFrom>
                <a:srgbClr val="FFFFFF"/>
              </a:clrFrom>
              <a:clrTo>
                <a:srgbClr val="FFFFFF">
                  <a:alpha val="0"/>
                </a:srgbClr>
              </a:clrTo>
            </a:clrChange>
          </a:blip>
          <a:srcRect l="29102" t="52906" r="60257" b="38433"/>
          <a:stretch/>
        </p:blipFill>
        <p:spPr>
          <a:xfrm>
            <a:off x="1729739" y="1696967"/>
            <a:ext cx="2774956" cy="1270461"/>
          </a:xfrm>
          <a:prstGeom prst="rect">
            <a:avLst/>
          </a:prstGeom>
        </p:spPr>
      </p:pic>
      <p:pic>
        <p:nvPicPr>
          <p:cNvPr id="4" name="圖片 3"/>
          <p:cNvPicPr>
            <a:picLocks noChangeAspect="1"/>
          </p:cNvPicPr>
          <p:nvPr/>
        </p:nvPicPr>
        <p:blipFill rotWithShape="1">
          <a:blip r:embed="rId3">
            <a:clrChange>
              <a:clrFrom>
                <a:srgbClr val="FFFFFF"/>
              </a:clrFrom>
              <a:clrTo>
                <a:srgbClr val="FFFFFF">
                  <a:alpha val="0"/>
                </a:srgbClr>
              </a:clrTo>
            </a:clrChange>
          </a:blip>
          <a:srcRect l="26539" t="16211" r="51026" b="50057"/>
          <a:stretch/>
        </p:blipFill>
        <p:spPr>
          <a:xfrm>
            <a:off x="6734426" y="1275304"/>
            <a:ext cx="5063431" cy="4282215"/>
          </a:xfrm>
          <a:prstGeom prst="rect">
            <a:avLst/>
          </a:prstGeom>
        </p:spPr>
      </p:pic>
      <p:pic>
        <p:nvPicPr>
          <p:cNvPr id="12" name="圖片 11"/>
          <p:cNvPicPr>
            <a:picLocks noChangeAspect="1"/>
          </p:cNvPicPr>
          <p:nvPr/>
        </p:nvPicPr>
        <p:blipFill rotWithShape="1">
          <a:blip r:embed="rId4">
            <a:clrChange>
              <a:clrFrom>
                <a:srgbClr val="FFFFFF"/>
              </a:clrFrom>
              <a:clrTo>
                <a:srgbClr val="FFFFFF">
                  <a:alpha val="0"/>
                </a:srgbClr>
              </a:clrTo>
            </a:clrChange>
          </a:blip>
          <a:srcRect l="50333" t="43630" r="19000" b="38390"/>
          <a:stretch/>
        </p:blipFill>
        <p:spPr>
          <a:xfrm>
            <a:off x="1058248" y="2967428"/>
            <a:ext cx="5608320" cy="1849585"/>
          </a:xfrm>
          <a:prstGeom prst="rect">
            <a:avLst/>
          </a:prstGeom>
        </p:spPr>
      </p:pic>
      <p:pic>
        <p:nvPicPr>
          <p:cNvPr id="14" name="圖片 13"/>
          <p:cNvPicPr>
            <a:picLocks noChangeAspect="1"/>
          </p:cNvPicPr>
          <p:nvPr/>
        </p:nvPicPr>
        <p:blipFill rotWithShape="1">
          <a:blip r:embed="rId4">
            <a:clrChange>
              <a:clrFrom>
                <a:srgbClr val="FFFFFF"/>
              </a:clrFrom>
              <a:clrTo>
                <a:srgbClr val="FFFFFF">
                  <a:alpha val="0"/>
                </a:srgbClr>
              </a:clrTo>
            </a:clrChange>
          </a:blip>
          <a:srcRect l="50333" t="72075" r="19000" b="16370"/>
          <a:stretch/>
        </p:blipFill>
        <p:spPr>
          <a:xfrm>
            <a:off x="1339601" y="5054564"/>
            <a:ext cx="5608320" cy="1188720"/>
          </a:xfrm>
          <a:prstGeom prst="rect">
            <a:avLst/>
          </a:prstGeom>
        </p:spPr>
      </p:pic>
    </p:spTree>
    <p:extLst>
      <p:ext uri="{BB962C8B-B14F-4D97-AF65-F5344CB8AC3E}">
        <p14:creationId xmlns:p14="http://schemas.microsoft.com/office/powerpoint/2010/main" val="2219407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Physics laws</a:t>
            </a:r>
            <a:endParaRPr lang="zh-TW" altLang="en-US" dirty="0"/>
          </a:p>
        </p:txBody>
      </p:sp>
      <p:pic>
        <p:nvPicPr>
          <p:cNvPr id="4" name="圖片 3"/>
          <p:cNvPicPr>
            <a:picLocks noChangeAspect="1"/>
          </p:cNvPicPr>
          <p:nvPr/>
        </p:nvPicPr>
        <p:blipFill rotWithShape="1">
          <a:blip r:embed="rId2">
            <a:clrChange>
              <a:clrFrom>
                <a:srgbClr val="FFFFFF"/>
              </a:clrFrom>
              <a:clrTo>
                <a:srgbClr val="FFFFFF">
                  <a:alpha val="0"/>
                </a:srgbClr>
              </a:clrTo>
            </a:clrChange>
          </a:blip>
          <a:srcRect l="49231" t="36294" r="25128" b="55984"/>
          <a:stretch/>
        </p:blipFill>
        <p:spPr>
          <a:xfrm>
            <a:off x="-1257842" y="3096706"/>
            <a:ext cx="6685124" cy="1132540"/>
          </a:xfrm>
          <a:prstGeom prst="rect">
            <a:avLst/>
          </a:prstGeom>
        </p:spPr>
      </p:pic>
      <p:pic>
        <p:nvPicPr>
          <p:cNvPr id="5" name="圖片 4"/>
          <p:cNvPicPr>
            <a:picLocks noChangeAspect="1"/>
          </p:cNvPicPr>
          <p:nvPr/>
        </p:nvPicPr>
        <p:blipFill rotWithShape="1">
          <a:blip r:embed="rId2">
            <a:clrChange>
              <a:clrFrom>
                <a:srgbClr val="FFFFFF"/>
              </a:clrFrom>
              <a:clrTo>
                <a:srgbClr val="FFFFFF">
                  <a:alpha val="0"/>
                </a:srgbClr>
              </a:clrTo>
            </a:clrChange>
          </a:blip>
          <a:srcRect l="50769" t="51791" r="23590" b="40487"/>
          <a:stretch/>
        </p:blipFill>
        <p:spPr>
          <a:xfrm>
            <a:off x="-883984" y="4678710"/>
            <a:ext cx="6643769" cy="1125534"/>
          </a:xfrm>
          <a:prstGeom prst="rect">
            <a:avLst/>
          </a:prstGeom>
        </p:spPr>
      </p:pic>
      <p:pic>
        <p:nvPicPr>
          <p:cNvPr id="7" name="圖片 6"/>
          <p:cNvPicPr>
            <a:picLocks noChangeAspect="1"/>
          </p:cNvPicPr>
          <p:nvPr/>
        </p:nvPicPr>
        <p:blipFill rotWithShape="1">
          <a:blip r:embed="rId3">
            <a:clrChange>
              <a:clrFrom>
                <a:srgbClr val="FFFFFF"/>
              </a:clrFrom>
              <a:clrTo>
                <a:srgbClr val="FFFFFF">
                  <a:alpha val="0"/>
                </a:srgbClr>
              </a:clrTo>
            </a:clrChange>
          </a:blip>
          <a:srcRect l="26539" t="16211" r="51026" b="50057"/>
          <a:stretch/>
        </p:blipFill>
        <p:spPr>
          <a:xfrm>
            <a:off x="5831109" y="668589"/>
            <a:ext cx="6360891" cy="5379495"/>
          </a:xfrm>
          <a:prstGeom prst="rect">
            <a:avLst/>
          </a:prstGeom>
        </p:spPr>
      </p:pic>
      <p:pic>
        <p:nvPicPr>
          <p:cNvPr id="12" name="圖片 11"/>
          <p:cNvPicPr>
            <a:picLocks noChangeAspect="1"/>
          </p:cNvPicPr>
          <p:nvPr/>
        </p:nvPicPr>
        <p:blipFill rotWithShape="1">
          <a:blip r:embed="rId4">
            <a:clrChange>
              <a:clrFrom>
                <a:srgbClr val="FFFFFF"/>
              </a:clrFrom>
              <a:clrTo>
                <a:srgbClr val="FFFFFF">
                  <a:alpha val="0"/>
                </a:srgbClr>
              </a:clrTo>
            </a:clrChange>
          </a:blip>
          <a:srcRect l="40167" t="31037" r="23750" b="54890"/>
          <a:stretch/>
        </p:blipFill>
        <p:spPr>
          <a:xfrm>
            <a:off x="1066800" y="1697436"/>
            <a:ext cx="5738952" cy="1259123"/>
          </a:xfrm>
          <a:prstGeom prst="rect">
            <a:avLst/>
          </a:prstGeom>
        </p:spPr>
      </p:pic>
    </p:spTree>
    <p:extLst>
      <p:ext uri="{BB962C8B-B14F-4D97-AF65-F5344CB8AC3E}">
        <p14:creationId xmlns:p14="http://schemas.microsoft.com/office/powerpoint/2010/main" val="1475894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How it work ?</a:t>
            </a:r>
            <a:endParaRPr lang="zh-TW" altLang="en-US" dirty="0"/>
          </a:p>
        </p:txBody>
      </p:sp>
      <p:pic>
        <p:nvPicPr>
          <p:cNvPr id="4" name="Picture 2" descr="In figure a, the gyroscope is rotating in counter clockwise direction. The weight of the gyroscope is acting downward. The supportive force is acting at the base. The line of action of the weight and supportive force are different. The torque is acting along the radius of the horizontal circular part of gyroscope. In figure b, the two vectors L and L plus delta L are shown. The vectors start from a point at the bottom of the figure and terminate at two points on a horizontal dotted circle, directed in counter clockwise direction, at the top of the figure. Another vector delta L starts from the head of vector L and terminates at the head of vector L plus delta L."/>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81681" y="1656080"/>
            <a:ext cx="5880048" cy="4352290"/>
          </a:xfrm>
          <a:prstGeom prst="rect">
            <a:avLst/>
          </a:prstGeom>
          <a:noFill/>
          <a:scene3d>
            <a:camera prst="orthographicFront"/>
            <a:lightRig rig="threePt" dir="t"/>
          </a:scene3d>
          <a:sp3d>
            <a:bevelT/>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0797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CONCLUSION</a:t>
            </a:r>
            <a:endParaRPr lang="zh-TW" altLang="en-US" dirty="0"/>
          </a:p>
        </p:txBody>
      </p:sp>
      <p:sp>
        <p:nvSpPr>
          <p:cNvPr id="3" name="內容版面配置區 2"/>
          <p:cNvSpPr>
            <a:spLocks noGrp="1"/>
          </p:cNvSpPr>
          <p:nvPr>
            <p:ph idx="1"/>
          </p:nvPr>
        </p:nvSpPr>
        <p:spPr>
          <a:xfrm>
            <a:off x="1251678" y="1798321"/>
            <a:ext cx="10178322" cy="3593591"/>
          </a:xfrm>
        </p:spPr>
        <p:txBody>
          <a:bodyPr>
            <a:normAutofit/>
          </a:bodyPr>
          <a:lstStyle/>
          <a:p>
            <a:pPr>
              <a:lnSpc>
                <a:spcPct val="200000"/>
              </a:lnSpc>
            </a:pPr>
            <a:r>
              <a:rPr lang="zh-TW" altLang="en-US" sz="3000" dirty="0"/>
              <a:t>進動的角頻率與軸心轉動的 角頻率是成反比</a:t>
            </a:r>
            <a:r>
              <a:rPr lang="zh-TW" altLang="en-US" sz="3000" dirty="0" smtClean="0"/>
              <a:t>關係</a:t>
            </a:r>
            <a:endParaRPr lang="en-US" altLang="zh-TW" sz="3000" dirty="0" smtClean="0"/>
          </a:p>
          <a:p>
            <a:pPr>
              <a:lnSpc>
                <a:spcPct val="200000"/>
              </a:lnSpc>
            </a:pPr>
            <a:r>
              <a:rPr lang="zh-TW" altLang="en-US" sz="3000" dirty="0" smtClean="0"/>
              <a:t>陀螺</a:t>
            </a:r>
            <a:r>
              <a:rPr lang="zh-TW" altLang="en-US" sz="3000" dirty="0"/>
              <a:t>轉越快，進</a:t>
            </a:r>
            <a:r>
              <a:rPr lang="zh-TW" altLang="en-US" sz="3000" dirty="0" smtClean="0"/>
              <a:t>動越慢</a:t>
            </a:r>
            <a:endParaRPr lang="en-US" altLang="zh-TW" sz="3000" dirty="0"/>
          </a:p>
          <a:p>
            <a:pPr>
              <a:lnSpc>
                <a:spcPct val="200000"/>
              </a:lnSpc>
            </a:pPr>
            <a:r>
              <a:rPr lang="zh-TW" altLang="en-US" sz="3000" dirty="0"/>
              <a:t>進動角</a:t>
            </a:r>
            <a:r>
              <a:rPr lang="zh-TW" altLang="en-US" sz="3000" dirty="0" smtClean="0"/>
              <a:t>頻率的</a:t>
            </a:r>
            <a:r>
              <a:rPr lang="zh-TW" altLang="en-US" sz="3000" dirty="0"/>
              <a:t>大小與陀螺的傾斜角度</a:t>
            </a:r>
            <a:r>
              <a:rPr lang="zh-TW" altLang="en-US" sz="3000" dirty="0" smtClean="0"/>
              <a:t>無關</a:t>
            </a:r>
            <a:endParaRPr lang="zh-TW" altLang="en-US" sz="3000" dirty="0"/>
          </a:p>
        </p:txBody>
      </p:sp>
    </p:spTree>
    <p:extLst>
      <p:ext uri="{BB962C8B-B14F-4D97-AF65-F5344CB8AC3E}">
        <p14:creationId xmlns:p14="http://schemas.microsoft.com/office/powerpoint/2010/main" val="2982130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Demo –</a:t>
            </a:r>
            <a:br>
              <a:rPr lang="en-US" altLang="zh-TW" dirty="0" smtClean="0"/>
            </a:br>
            <a:r>
              <a:rPr lang="en-US" altLang="zh-TW" dirty="0" smtClean="0"/>
              <a:t>no spinning</a:t>
            </a:r>
            <a:endParaRPr lang="zh-TW" altLang="en-US" dirty="0"/>
          </a:p>
        </p:txBody>
      </p:sp>
      <p:sp>
        <p:nvSpPr>
          <p:cNvPr id="3" name="內容版面配置區 2"/>
          <p:cNvSpPr>
            <a:spLocks noGrp="1"/>
          </p:cNvSpPr>
          <p:nvPr>
            <p:ph idx="1"/>
          </p:nvPr>
        </p:nvSpPr>
        <p:spPr/>
        <p:txBody>
          <a:bodyPr/>
          <a:lstStyle/>
          <a:p>
            <a:endParaRPr lang="zh-TW" altLang="en-US" dirty="0"/>
          </a:p>
        </p:txBody>
      </p:sp>
      <p:pic>
        <p:nvPicPr>
          <p:cNvPr id="4" name="圖片 3"/>
          <p:cNvPicPr>
            <a:picLocks noChangeAspect="1"/>
          </p:cNvPicPr>
          <p:nvPr/>
        </p:nvPicPr>
        <p:blipFill rotWithShape="1">
          <a:blip r:embed="rId2"/>
          <a:srcRect l="14500" t="41852" r="61833" b="24667"/>
          <a:stretch/>
        </p:blipFill>
        <p:spPr>
          <a:xfrm>
            <a:off x="6422119" y="2286001"/>
            <a:ext cx="4328160" cy="3444240"/>
          </a:xfrm>
          <a:prstGeom prst="rect">
            <a:avLst/>
          </a:prstGeom>
        </p:spPr>
      </p:pic>
      <p:pic>
        <p:nvPicPr>
          <p:cNvPr id="5" name="圖片 4"/>
          <p:cNvPicPr>
            <a:picLocks noChangeAspect="1"/>
          </p:cNvPicPr>
          <p:nvPr/>
        </p:nvPicPr>
        <p:blipFill rotWithShape="1">
          <a:blip r:embed="rId3"/>
          <a:srcRect l="10167" t="20518" r="59833" b="38311"/>
          <a:stretch/>
        </p:blipFill>
        <p:spPr>
          <a:xfrm>
            <a:off x="1460389" y="2286001"/>
            <a:ext cx="4461718" cy="3444240"/>
          </a:xfrm>
          <a:prstGeom prst="rect">
            <a:avLst/>
          </a:prstGeom>
        </p:spPr>
      </p:pic>
    </p:spTree>
    <p:extLst>
      <p:ext uri="{BB962C8B-B14F-4D97-AF65-F5344CB8AC3E}">
        <p14:creationId xmlns:p14="http://schemas.microsoft.com/office/powerpoint/2010/main" val="418021910"/>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徽章</Template>
  <TotalTime>285</TotalTime>
  <Words>149</Words>
  <Application>Microsoft Office PowerPoint</Application>
  <PresentationFormat>寬螢幕</PresentationFormat>
  <Paragraphs>44</Paragraphs>
  <Slides>15</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15</vt:i4>
      </vt:variant>
    </vt:vector>
  </HeadingPairs>
  <TitlesOfParts>
    <vt:vector size="23" baseType="lpstr">
      <vt:lpstr>微軟正黑體</vt:lpstr>
      <vt:lpstr>新細明體</vt:lpstr>
      <vt:lpstr>Arial</vt:lpstr>
      <vt:lpstr>Calibri</vt:lpstr>
      <vt:lpstr>Cambria Math</vt:lpstr>
      <vt:lpstr>Gill Sans MT</vt:lpstr>
      <vt:lpstr>Impact</vt:lpstr>
      <vt:lpstr>Badge</vt:lpstr>
      <vt:lpstr>Gyroscope 陀螺儀</vt:lpstr>
      <vt:lpstr>INITIAAL CONDITION</vt:lpstr>
      <vt:lpstr>Physics laws</vt:lpstr>
      <vt:lpstr>Physics laws</vt:lpstr>
      <vt:lpstr>Physics laws</vt:lpstr>
      <vt:lpstr>Physics laws</vt:lpstr>
      <vt:lpstr>How it work ?</vt:lpstr>
      <vt:lpstr>CONCLUSION</vt:lpstr>
      <vt:lpstr>Demo – no spinning</vt:lpstr>
      <vt:lpstr>Demo – 90 degree</vt:lpstr>
      <vt:lpstr>Demo – spinning</vt:lpstr>
      <vt:lpstr>Demo – spinning with acceleration</vt:lpstr>
      <vt:lpstr>applications</vt:lpstr>
      <vt:lpstr>references</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Wu yuyu</dc:creator>
  <cp:lastModifiedBy>Wu yuyu</cp:lastModifiedBy>
  <cp:revision>25</cp:revision>
  <dcterms:created xsi:type="dcterms:W3CDTF">2017-12-29T14:43:09Z</dcterms:created>
  <dcterms:modified xsi:type="dcterms:W3CDTF">2018-01-02T08:18:39Z</dcterms:modified>
</cp:coreProperties>
</file>

<file path=docProps/thumbnail.jpeg>
</file>